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4" r:id="rId3"/>
    <p:sldId id="265" r:id="rId4"/>
    <p:sldId id="266" r:id="rId5"/>
    <p:sldId id="267" r:id="rId6"/>
    <p:sldId id="271" r:id="rId7"/>
    <p:sldId id="272"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4/3/2017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4/3/2017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4/3/2017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4/3/2017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4/3/2017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normAutofit/>
          </a:bodyPr>
          <a:lstStyle/>
          <a:p>
            <a:r>
              <a:rPr lang="sr-Latn-RS"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Forming of Project Management Committee</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Milan 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First Steering Committee meeting</a:t>
            </a:r>
            <a:r>
              <a:rPr lang="sr-Latn-BA" sz="1800" smtClean="0">
                <a:solidFill>
                  <a:srgbClr val="002060"/>
                </a:solidFill>
                <a:latin typeface="Book Antiqua" panose="02040602050305030304" pitchFamily="18" charset="0"/>
              </a:rPr>
              <a:t>/ 05</a:t>
            </a:r>
            <a:r>
              <a:rPr lang="en-GB" sz="1800" baseline="30000" smtClean="0">
                <a:solidFill>
                  <a:srgbClr val="002060"/>
                </a:solidFill>
                <a:latin typeface="Book Antiqua" panose="02040602050305030304" pitchFamily="18" charset="0"/>
              </a:rPr>
              <a:t>th</a:t>
            </a:r>
            <a:r>
              <a:rPr lang="sr-Latn-BA" sz="1800" dirty="0" smtClean="0">
                <a:solidFill>
                  <a:srgbClr val="002060"/>
                </a:solidFill>
                <a:latin typeface="Book Antiqua" panose="02040602050305030304" pitchFamily="18" charset="0"/>
              </a:rPr>
              <a:t> April 2017</a:t>
            </a:r>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smtClean="0">
                <a:effectLst/>
                <a:latin typeface="Book Antiqua"/>
                <a:ea typeface="Calibri"/>
                <a:cs typeface="Times New Roman"/>
              </a:rPr>
              <a:t>5</a:t>
            </a:r>
            <a:r>
              <a:rPr lang="en-US" sz="120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pic>
        <p:nvPicPr>
          <p:cNvPr id="16" name="Picture 15" descr="http://rewbc.ni.ac.rs/wp-content/uploads/2016/02/University-NIS.png"/>
          <p:cNvPicPr/>
          <p:nvPr/>
        </p:nvPicPr>
        <p:blipFill>
          <a:blip r:embed="rId4" cstate="print"/>
          <a:srcRect/>
          <a:stretch>
            <a:fillRect/>
          </a:stretch>
        </p:blipFill>
        <p:spPr bwMode="auto">
          <a:xfrm>
            <a:off x="3962400" y="3810000"/>
            <a:ext cx="1143000" cy="1066800"/>
          </a:xfrm>
          <a:prstGeom prst="rect">
            <a:avLst/>
          </a:prstGeom>
          <a:noFill/>
          <a:ln w="9525">
            <a:noFill/>
            <a:miter lim="800000"/>
            <a:headEnd/>
            <a:tailEnd/>
          </a:ln>
        </p:spPr>
      </p:pic>
    </p:spTree>
    <p:extLst>
      <p:ext uri="{BB962C8B-B14F-4D97-AF65-F5344CB8AC3E}">
        <p14:creationId xmlns="" xmlns:p14="http://schemas.microsoft.com/office/powerpoint/2010/main" val="953955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pic>
        <p:nvPicPr>
          <p:cNvPr id="1026" name="Picture 2"/>
          <p:cNvPicPr>
            <a:picLocks noChangeAspect="1" noChangeArrowheads="1"/>
          </p:cNvPicPr>
          <p:nvPr/>
        </p:nvPicPr>
        <p:blipFill>
          <a:blip r:embed="rId4"/>
          <a:srcRect/>
          <a:stretch>
            <a:fillRect/>
          </a:stretch>
        </p:blipFill>
        <p:spPr bwMode="auto">
          <a:xfrm>
            <a:off x="1" y="771525"/>
            <a:ext cx="9144000" cy="5629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sr-Latn-RS" sz="4000" b="1" dirty="0" smtClean="0">
                <a:solidFill>
                  <a:schemeClr val="tx2">
                    <a:lumMod val="60000"/>
                    <a:lumOff val="40000"/>
                  </a:schemeClr>
                </a:solidFill>
              </a:rPr>
              <a:t>Project management structure</a:t>
            </a:r>
            <a:endParaRPr lang="en-US" sz="4000" b="1" dirty="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20000"/>
          </a:bodyPr>
          <a:lstStyle/>
          <a:p>
            <a:pPr algn="just"/>
            <a:r>
              <a:rPr lang="en-US" b="1" i="1" dirty="0" smtClean="0">
                <a:solidFill>
                  <a:schemeClr val="tx2">
                    <a:lumMod val="75000"/>
                  </a:schemeClr>
                </a:solidFill>
              </a:rPr>
              <a:t>Project Coordinator</a:t>
            </a:r>
            <a:r>
              <a:rPr lang="en-US" i="1" dirty="0" smtClean="0">
                <a:solidFill>
                  <a:schemeClr val="tx2">
                    <a:lumMod val="75000"/>
                  </a:schemeClr>
                </a:solidFill>
              </a:rPr>
              <a:t> </a:t>
            </a:r>
            <a:r>
              <a:rPr lang="en-US" b="1" i="1" dirty="0" smtClean="0">
                <a:solidFill>
                  <a:schemeClr val="tx2">
                    <a:lumMod val="75000"/>
                  </a:schemeClr>
                </a:solidFill>
              </a:rPr>
              <a:t>(PC)</a:t>
            </a:r>
            <a:r>
              <a:rPr lang="en-US" dirty="0" smtClean="0"/>
              <a:t> - is responsible for overall project management (technical and operational), communication and reporting to EACEA, efficient use of the project grant, etc.</a:t>
            </a:r>
            <a:endParaRPr lang="sr-Latn-RS" dirty="0" smtClean="0"/>
          </a:p>
          <a:p>
            <a:pPr algn="just"/>
            <a:r>
              <a:rPr lang="en-US" b="1" i="1" dirty="0" smtClean="0">
                <a:solidFill>
                  <a:schemeClr val="tx2">
                    <a:lumMod val="75000"/>
                  </a:schemeClr>
                </a:solidFill>
              </a:rPr>
              <a:t>Steering Committee (SC)</a:t>
            </a:r>
            <a:r>
              <a:rPr lang="en-US" dirty="0" smtClean="0"/>
              <a:t> - decision-making body consisting of one representative (preferably the contact person) from each partner institution. SC will meet twice a year (in combination with other project events due to cost efficiency) to discuss and review the progress of project activities, make decisions, approve deliverables and agree on any risk contingency measures.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sr-Latn-RS" b="1" dirty="0" smtClean="0">
                <a:solidFill>
                  <a:schemeClr val="tx2">
                    <a:lumMod val="60000"/>
                    <a:lumOff val="40000"/>
                  </a:schemeClr>
                </a:solidFill>
              </a:rPr>
              <a:t>Project management structure</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i="1" dirty="0" smtClean="0">
                <a:solidFill>
                  <a:schemeClr val="tx2">
                    <a:lumMod val="75000"/>
                  </a:schemeClr>
                </a:solidFill>
              </a:rPr>
              <a:t>Project </a:t>
            </a:r>
            <a:r>
              <a:rPr lang="sr-Latn-RS" b="1" i="1" dirty="0" smtClean="0">
                <a:solidFill>
                  <a:schemeClr val="tx2">
                    <a:lumMod val="75000"/>
                  </a:schemeClr>
                </a:solidFill>
              </a:rPr>
              <a:t>Management </a:t>
            </a:r>
            <a:r>
              <a:rPr lang="en-US" b="1" i="1" dirty="0" smtClean="0">
                <a:solidFill>
                  <a:schemeClr val="tx2">
                    <a:lumMod val="75000"/>
                  </a:schemeClr>
                </a:solidFill>
              </a:rPr>
              <a:t>Committee (</a:t>
            </a:r>
            <a:r>
              <a:rPr lang="sr-Latn-RS" b="1" i="1" dirty="0" smtClean="0">
                <a:solidFill>
                  <a:schemeClr val="tx2">
                    <a:lumMod val="75000"/>
                  </a:schemeClr>
                </a:solidFill>
              </a:rPr>
              <a:t>PM</a:t>
            </a:r>
            <a:r>
              <a:rPr lang="en-US" b="1" i="1" dirty="0" smtClean="0">
                <a:solidFill>
                  <a:schemeClr val="tx2">
                    <a:lumMod val="75000"/>
                  </a:schemeClr>
                </a:solidFill>
              </a:rPr>
              <a:t>C) </a:t>
            </a:r>
            <a:r>
              <a:rPr lang="en-US" dirty="0" smtClean="0"/>
              <a:t>- is responsible for </a:t>
            </a:r>
            <a:r>
              <a:rPr lang="en-GB" dirty="0" smtClean="0"/>
              <a:t>the achievement of the project outcomes</a:t>
            </a:r>
            <a:r>
              <a:rPr lang="en-US" dirty="0" smtClean="0"/>
              <a:t>.</a:t>
            </a:r>
            <a:endParaRPr lang="sr-Latn-RS" dirty="0" smtClean="0"/>
          </a:p>
          <a:p>
            <a:pPr algn="just"/>
            <a:r>
              <a:rPr lang="en-US" b="1" i="1" dirty="0" smtClean="0">
                <a:solidFill>
                  <a:schemeClr val="tx2">
                    <a:lumMod val="75000"/>
                  </a:schemeClr>
                </a:solidFill>
              </a:rPr>
              <a:t>Quality Assurance Committee (QA</a:t>
            </a:r>
            <a:r>
              <a:rPr lang="sr-Latn-RS" b="1" i="1" dirty="0" smtClean="0">
                <a:solidFill>
                  <a:schemeClr val="tx2">
                    <a:lumMod val="75000"/>
                  </a:schemeClr>
                </a:solidFill>
              </a:rPr>
              <a:t>C</a:t>
            </a:r>
            <a:r>
              <a:rPr lang="en-US" b="1" i="1" dirty="0" smtClean="0">
                <a:solidFill>
                  <a:schemeClr val="tx2">
                    <a:lumMod val="75000"/>
                  </a:schemeClr>
                </a:solidFill>
              </a:rPr>
              <a:t>)</a:t>
            </a:r>
            <a:r>
              <a:rPr lang="en-US" dirty="0" smtClean="0"/>
              <a:t> - consisted of </a:t>
            </a:r>
            <a:r>
              <a:rPr lang="sr-Latn-RS" dirty="0" smtClean="0"/>
              <a:t>4</a:t>
            </a:r>
            <a:r>
              <a:rPr lang="en-US" dirty="0" smtClean="0"/>
              <a:t> members from partner institutions experienced in quality assurance. The QA</a:t>
            </a:r>
            <a:r>
              <a:rPr lang="sr-Latn-RS" dirty="0" smtClean="0"/>
              <a:t>C</a:t>
            </a:r>
            <a:r>
              <a:rPr lang="en-US" dirty="0" smtClean="0"/>
              <a:t> team is a direct support to the Project Coordinator in monitoring and assessing the quality of the project and its results, as well as development of Quality Control and Monitoring </a:t>
            </a:r>
            <a:r>
              <a:rPr lang="sr-Latn-RS" dirty="0" smtClean="0"/>
              <a:t>Plan</a:t>
            </a:r>
            <a:r>
              <a:rPr lang="en-US" dirty="0" smtClean="0"/>
              <a:t>. </a:t>
            </a:r>
            <a:endParaRPr lang="sr-Latn-RS" dirty="0" smtClean="0"/>
          </a:p>
          <a:p>
            <a:pPr algn="just"/>
            <a:r>
              <a:rPr lang="sr-Latn-RS" b="1" i="1" dirty="0" smtClean="0">
                <a:solidFill>
                  <a:schemeClr val="tx2">
                    <a:lumMod val="75000"/>
                  </a:schemeClr>
                </a:solidFill>
              </a:rPr>
              <a:t>Mobility Strand Team </a:t>
            </a:r>
            <a:r>
              <a:rPr lang="en-US" b="1" i="1" dirty="0" smtClean="0">
                <a:solidFill>
                  <a:schemeClr val="tx2">
                    <a:lumMod val="75000"/>
                  </a:schemeClr>
                </a:solidFill>
              </a:rPr>
              <a:t>(</a:t>
            </a:r>
            <a:r>
              <a:rPr lang="sr-Latn-RS" b="1" i="1" dirty="0" smtClean="0">
                <a:solidFill>
                  <a:schemeClr val="tx2">
                    <a:lumMod val="75000"/>
                  </a:schemeClr>
                </a:solidFill>
              </a:rPr>
              <a:t>M</a:t>
            </a:r>
            <a:r>
              <a:rPr lang="en-US" b="1" i="1" dirty="0" smtClean="0">
                <a:solidFill>
                  <a:schemeClr val="tx2">
                    <a:lumMod val="75000"/>
                  </a:schemeClr>
                </a:solidFill>
              </a:rPr>
              <a:t>S</a:t>
            </a:r>
            <a:r>
              <a:rPr lang="sr-Latn-RS" b="1" i="1" dirty="0" smtClean="0">
                <a:solidFill>
                  <a:schemeClr val="tx2">
                    <a:lumMod val="75000"/>
                  </a:schemeClr>
                </a:solidFill>
              </a:rPr>
              <a:t>T</a:t>
            </a:r>
            <a:r>
              <a:rPr lang="en-US" b="1" i="1" dirty="0" smtClean="0">
                <a:solidFill>
                  <a:schemeClr val="tx2">
                    <a:lumMod val="75000"/>
                  </a:schemeClr>
                </a:solidFill>
              </a:rPr>
              <a:t>)</a:t>
            </a:r>
            <a:r>
              <a:rPr lang="en-US" dirty="0" smtClean="0"/>
              <a:t> - </a:t>
            </a:r>
            <a:r>
              <a:rPr lang="sr-Latn-RS" dirty="0" smtClean="0"/>
              <a:t>is responsible for special mobility strand</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sr-Latn-RS" b="1" dirty="0" smtClean="0">
                <a:solidFill>
                  <a:schemeClr val="tx2">
                    <a:lumMod val="60000"/>
                    <a:lumOff val="40000"/>
                  </a:schemeClr>
                </a:solidFill>
              </a:rPr>
              <a:t>Project management structure</a:t>
            </a:r>
            <a:endParaRPr lang="en-US" dirty="0"/>
          </a:p>
        </p:txBody>
      </p:sp>
      <p:sp>
        <p:nvSpPr>
          <p:cNvPr id="3" name="Content Placeholder 2"/>
          <p:cNvSpPr>
            <a:spLocks noGrp="1"/>
          </p:cNvSpPr>
          <p:nvPr>
            <p:ph idx="1"/>
          </p:nvPr>
        </p:nvSpPr>
        <p:spPr/>
        <p:txBody>
          <a:bodyPr>
            <a:normAutofit/>
          </a:bodyPr>
          <a:lstStyle/>
          <a:p>
            <a:pPr algn="just"/>
            <a:r>
              <a:rPr lang="en-US" sz="2800" b="1" i="1" dirty="0" smtClean="0">
                <a:solidFill>
                  <a:schemeClr val="tx2">
                    <a:lumMod val="75000"/>
                  </a:schemeClr>
                </a:solidFill>
              </a:rPr>
              <a:t>WP </a:t>
            </a:r>
            <a:r>
              <a:rPr lang="sr-Latn-RS" sz="2800" b="1" i="1" dirty="0" smtClean="0">
                <a:solidFill>
                  <a:schemeClr val="tx2">
                    <a:lumMod val="75000"/>
                  </a:schemeClr>
                </a:solidFill>
              </a:rPr>
              <a:t>L</a:t>
            </a:r>
            <a:r>
              <a:rPr lang="en-US" sz="2800" b="1" i="1" dirty="0" err="1" smtClean="0">
                <a:solidFill>
                  <a:schemeClr val="tx2">
                    <a:lumMod val="75000"/>
                  </a:schemeClr>
                </a:solidFill>
              </a:rPr>
              <a:t>eaders</a:t>
            </a:r>
            <a:r>
              <a:rPr lang="en-US" sz="2800" dirty="0" smtClean="0">
                <a:solidFill>
                  <a:schemeClr val="tx2">
                    <a:lumMod val="75000"/>
                  </a:schemeClr>
                </a:solidFill>
              </a:rPr>
              <a:t> </a:t>
            </a:r>
            <a:r>
              <a:rPr lang="en-US" sz="2800" b="1" i="1" dirty="0" smtClean="0">
                <a:solidFill>
                  <a:schemeClr val="tx2">
                    <a:lumMod val="75000"/>
                  </a:schemeClr>
                </a:solidFill>
              </a:rPr>
              <a:t> (</a:t>
            </a:r>
            <a:r>
              <a:rPr lang="sr-Latn-RS" sz="2800" b="1" i="1" dirty="0" smtClean="0">
                <a:solidFill>
                  <a:schemeClr val="tx2">
                    <a:lumMod val="75000"/>
                  </a:schemeClr>
                </a:solidFill>
              </a:rPr>
              <a:t>WPL</a:t>
            </a:r>
            <a:r>
              <a:rPr lang="en-US" sz="2800" b="1" i="1" dirty="0" smtClean="0">
                <a:solidFill>
                  <a:schemeClr val="tx2">
                    <a:lumMod val="75000"/>
                  </a:schemeClr>
                </a:solidFill>
              </a:rPr>
              <a:t>) </a:t>
            </a:r>
            <a:r>
              <a:rPr lang="en-US" sz="2800" dirty="0" smtClean="0"/>
              <a:t>- responsible for monitoring of the overall progress of the WP and its activities.</a:t>
            </a:r>
            <a:endParaRPr lang="sr-Latn-RS" sz="2800" dirty="0" smtClean="0"/>
          </a:p>
          <a:p>
            <a:pPr algn="just"/>
            <a:r>
              <a:rPr lang="sr-Latn-RS" sz="2800" b="1" i="1" dirty="0" smtClean="0">
                <a:solidFill>
                  <a:schemeClr val="tx2">
                    <a:lumMod val="75000"/>
                  </a:schemeClr>
                </a:solidFill>
              </a:rPr>
              <a:t>Task L</a:t>
            </a:r>
            <a:r>
              <a:rPr lang="en-US" sz="2800" b="1" i="1" dirty="0" err="1" smtClean="0">
                <a:solidFill>
                  <a:schemeClr val="tx2">
                    <a:lumMod val="75000"/>
                  </a:schemeClr>
                </a:solidFill>
              </a:rPr>
              <a:t>eaders</a:t>
            </a:r>
            <a:r>
              <a:rPr lang="en-US" sz="2800" dirty="0" smtClean="0">
                <a:solidFill>
                  <a:schemeClr val="tx2">
                    <a:lumMod val="75000"/>
                  </a:schemeClr>
                </a:solidFill>
              </a:rPr>
              <a:t> </a:t>
            </a:r>
            <a:r>
              <a:rPr lang="en-US" sz="2800" b="1" i="1" dirty="0" smtClean="0">
                <a:solidFill>
                  <a:schemeClr val="tx2">
                    <a:lumMod val="75000"/>
                  </a:schemeClr>
                </a:solidFill>
              </a:rPr>
              <a:t> (</a:t>
            </a:r>
            <a:r>
              <a:rPr lang="sr-Latn-RS" sz="2800" b="1" i="1" dirty="0" smtClean="0">
                <a:solidFill>
                  <a:schemeClr val="tx2">
                    <a:lumMod val="75000"/>
                  </a:schemeClr>
                </a:solidFill>
              </a:rPr>
              <a:t>TL</a:t>
            </a:r>
            <a:r>
              <a:rPr lang="en-US" sz="2800" b="1" i="1" dirty="0" smtClean="0">
                <a:solidFill>
                  <a:schemeClr val="tx2">
                    <a:lumMod val="75000"/>
                  </a:schemeClr>
                </a:solidFill>
              </a:rPr>
              <a:t>) </a:t>
            </a:r>
            <a:r>
              <a:rPr lang="en-US" sz="2800" dirty="0" smtClean="0"/>
              <a:t>- are in charge of monitoring the assigned activity, ensuring its quality level and timeliness, and active participation of other partners.</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bs-Latn-BA" sz="4000" b="1" dirty="0" smtClean="0">
                <a:solidFill>
                  <a:schemeClr val="tx2">
                    <a:lumMod val="60000"/>
                    <a:lumOff val="40000"/>
                  </a:schemeClr>
                </a:solidFill>
              </a:rPr>
              <a:t>NatRisk Management Structure</a:t>
            </a:r>
            <a:endParaRPr lang="bs-Latn-BA" sz="4000" b="1" dirty="0">
              <a:solidFill>
                <a:schemeClr val="tx2">
                  <a:lumMod val="60000"/>
                  <a:lumOff val="40000"/>
                </a:schemeClr>
              </a:solidFill>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altLang="en-US" sz="3900" b="1" dirty="0" smtClean="0">
                <a:solidFill>
                  <a:schemeClr val="tx2"/>
                </a:solidFill>
              </a:rPr>
              <a:t>Project Consortium </a:t>
            </a:r>
            <a:r>
              <a:rPr lang="en-US" altLang="en-US" sz="3900" dirty="0" smtClean="0">
                <a:solidFill>
                  <a:schemeClr val="tx2"/>
                </a:solidFill>
              </a:rPr>
              <a:t>(1</a:t>
            </a:r>
            <a:r>
              <a:rPr lang="sr-Latn-RS" altLang="en-US" sz="3900" dirty="0" smtClean="0">
                <a:solidFill>
                  <a:schemeClr val="tx2"/>
                </a:solidFill>
              </a:rPr>
              <a:t>2</a:t>
            </a:r>
            <a:r>
              <a:rPr lang="en-US" altLang="en-US" sz="3900" dirty="0" smtClean="0">
                <a:solidFill>
                  <a:schemeClr val="tx2"/>
                </a:solidFill>
              </a:rPr>
              <a:t> partners) ↔  Contact Persons</a:t>
            </a:r>
          </a:p>
          <a:p>
            <a:pPr marL="0" indent="0">
              <a:buNone/>
            </a:pPr>
            <a:r>
              <a:rPr lang="en-US" altLang="en-US" sz="3900" b="1" dirty="0" smtClean="0">
                <a:solidFill>
                  <a:schemeClr val="tx2"/>
                </a:solidFill>
              </a:rPr>
              <a:t>Coordinator  Institution  UNI     </a:t>
            </a:r>
            <a:r>
              <a:rPr lang="en-US" altLang="en-US" sz="3900" dirty="0" smtClean="0">
                <a:solidFill>
                  <a:schemeClr val="tx2"/>
                </a:solidFill>
              </a:rPr>
              <a:t>↔</a:t>
            </a:r>
            <a:r>
              <a:rPr lang="en-US" altLang="en-US" b="1" dirty="0" smtClean="0">
                <a:latin typeface="Arial" pitchFamily="34" charset="0"/>
                <a:cs typeface="Arial" pitchFamily="34" charset="0"/>
              </a:rPr>
              <a:t>	</a:t>
            </a:r>
            <a:r>
              <a:rPr lang="en-US" altLang="en-US" sz="3900" b="1" dirty="0" smtClean="0">
                <a:solidFill>
                  <a:schemeClr val="tx2"/>
                </a:solidFill>
              </a:rPr>
              <a:t>Project Coordinator</a:t>
            </a:r>
          </a:p>
          <a:p>
            <a:pPr marL="0" indent="0">
              <a:buNone/>
            </a:pPr>
            <a:r>
              <a:rPr lang="sr-Latn-RS" altLang="en-US" sz="3900" b="1" dirty="0" smtClean="0">
                <a:solidFill>
                  <a:schemeClr val="tx2"/>
                </a:solidFill>
              </a:rPr>
              <a:t>Steering Committee</a:t>
            </a:r>
            <a:r>
              <a:rPr lang="en-US" altLang="en-US" sz="3900" b="1" dirty="0" smtClean="0">
                <a:solidFill>
                  <a:schemeClr val="tx2"/>
                </a:solidFill>
              </a:rPr>
              <a:t> (</a:t>
            </a:r>
            <a:r>
              <a:rPr lang="sr-Latn-RS" altLang="en-US" sz="3900" b="1" dirty="0" smtClean="0">
                <a:solidFill>
                  <a:schemeClr val="tx2"/>
                </a:solidFill>
              </a:rPr>
              <a:t>SC</a:t>
            </a:r>
            <a:r>
              <a:rPr lang="en-US" altLang="en-US" sz="3900" b="1" dirty="0" smtClean="0">
                <a:solidFill>
                  <a:schemeClr val="tx2"/>
                </a:solidFill>
              </a:rPr>
              <a:t>):</a:t>
            </a:r>
            <a:r>
              <a:rPr lang="en-US" altLang="en-US" b="1" dirty="0" smtClean="0">
                <a:latin typeface="Arial" pitchFamily="34" charset="0"/>
                <a:cs typeface="Arial" pitchFamily="34" charset="0"/>
              </a:rPr>
              <a:t>  </a:t>
            </a:r>
            <a:r>
              <a:rPr lang="en-US" altLang="en-US" sz="3900" dirty="0" smtClean="0">
                <a:solidFill>
                  <a:schemeClr val="tx2"/>
                </a:solidFill>
              </a:rPr>
              <a:t>one representative from each partner institution, 1</a:t>
            </a:r>
            <a:r>
              <a:rPr lang="sr-Latn-RS" altLang="en-US" sz="3900" dirty="0" smtClean="0">
                <a:solidFill>
                  <a:schemeClr val="tx2"/>
                </a:solidFill>
              </a:rPr>
              <a:t>2</a:t>
            </a:r>
            <a:endParaRPr lang="en-US" altLang="en-US" sz="3900" dirty="0" smtClean="0">
              <a:solidFill>
                <a:schemeClr val="tx2"/>
              </a:solidFill>
            </a:endParaRPr>
          </a:p>
          <a:p>
            <a:pPr marL="0" indent="0">
              <a:buNone/>
            </a:pPr>
            <a:r>
              <a:rPr lang="sr-Latn-RS" altLang="en-US" sz="3900" b="1" dirty="0" smtClean="0">
                <a:solidFill>
                  <a:schemeClr val="tx2"/>
                </a:solidFill>
              </a:rPr>
              <a:t>Project Management Committee</a:t>
            </a:r>
            <a:r>
              <a:rPr lang="en-US" altLang="en-US" sz="3900" b="1" dirty="0" smtClean="0">
                <a:solidFill>
                  <a:schemeClr val="tx2"/>
                </a:solidFill>
              </a:rPr>
              <a:t> (</a:t>
            </a:r>
            <a:r>
              <a:rPr lang="sr-Latn-RS" altLang="en-US" sz="3900" b="1" dirty="0" smtClean="0">
                <a:solidFill>
                  <a:schemeClr val="tx2"/>
                </a:solidFill>
              </a:rPr>
              <a:t>PMC</a:t>
            </a:r>
            <a:r>
              <a:rPr lang="en-US" altLang="en-US" sz="3900" b="1" dirty="0" smtClean="0">
                <a:solidFill>
                  <a:schemeClr val="tx2"/>
                </a:solidFill>
              </a:rPr>
              <a:t>):  </a:t>
            </a:r>
            <a:r>
              <a:rPr lang="sr-Latn-RS" altLang="en-US" sz="3900" dirty="0" smtClean="0">
                <a:solidFill>
                  <a:schemeClr val="tx2"/>
                </a:solidFill>
              </a:rPr>
              <a:t>Project Coordinator + 8 WP Coordinators</a:t>
            </a:r>
            <a:endParaRPr lang="en-US" altLang="en-US" sz="3900" dirty="0" smtClean="0">
              <a:solidFill>
                <a:schemeClr val="tx2"/>
              </a:solidFill>
            </a:endParaRPr>
          </a:p>
          <a:p>
            <a:pPr marL="0" indent="0">
              <a:buNone/>
            </a:pPr>
            <a:r>
              <a:rPr lang="en-US" altLang="en-US" sz="3900" b="1" dirty="0" smtClean="0">
                <a:solidFill>
                  <a:schemeClr val="tx2"/>
                </a:solidFill>
              </a:rPr>
              <a:t>Work Package </a:t>
            </a:r>
            <a:r>
              <a:rPr lang="sr-Latn-RS" altLang="en-US" sz="3900" b="1" dirty="0" smtClean="0">
                <a:solidFill>
                  <a:schemeClr val="tx2"/>
                </a:solidFill>
              </a:rPr>
              <a:t>Leaders</a:t>
            </a:r>
            <a:r>
              <a:rPr lang="en-US" altLang="en-US" sz="3900" b="1" dirty="0" smtClean="0">
                <a:solidFill>
                  <a:schemeClr val="tx2"/>
                </a:solidFill>
              </a:rPr>
              <a:t>:  </a:t>
            </a:r>
            <a:r>
              <a:rPr lang="en-US" altLang="en-US" sz="3900" dirty="0" smtClean="0">
                <a:solidFill>
                  <a:schemeClr val="tx2"/>
                </a:solidFill>
              </a:rPr>
              <a:t>representatives from UNI, </a:t>
            </a:r>
            <a:r>
              <a:rPr lang="sr-Latn-RS" altLang="en-US" sz="3900" dirty="0" smtClean="0">
                <a:solidFill>
                  <a:schemeClr val="tx2"/>
                </a:solidFill>
              </a:rPr>
              <a:t>BOKU, MUHEC</a:t>
            </a:r>
            <a:r>
              <a:rPr lang="en-US" altLang="en-US" sz="3900" dirty="0" smtClean="0">
                <a:solidFill>
                  <a:schemeClr val="tx2"/>
                </a:solidFill>
              </a:rPr>
              <a:t>, UNS</a:t>
            </a:r>
            <a:r>
              <a:rPr lang="sr-Latn-RS" altLang="en-US" sz="3900" dirty="0" smtClean="0">
                <a:solidFill>
                  <a:schemeClr val="tx2"/>
                </a:solidFill>
              </a:rPr>
              <a:t>A</a:t>
            </a:r>
            <a:r>
              <a:rPr lang="en-US" altLang="en-US" sz="3900" dirty="0" smtClean="0">
                <a:solidFill>
                  <a:schemeClr val="tx2"/>
                </a:solidFill>
              </a:rPr>
              <a:t>, </a:t>
            </a:r>
            <a:r>
              <a:rPr lang="sr-Latn-RS" altLang="en-US" sz="3900" dirty="0" smtClean="0">
                <a:solidFill>
                  <a:schemeClr val="tx2"/>
                </a:solidFill>
              </a:rPr>
              <a:t>UNIME, UNID</a:t>
            </a:r>
          </a:p>
          <a:p>
            <a:pPr marL="0" indent="0">
              <a:buNone/>
            </a:pPr>
            <a:r>
              <a:rPr lang="en-US" altLang="en-US" sz="3900" b="1" dirty="0" smtClean="0">
                <a:solidFill>
                  <a:schemeClr val="tx2"/>
                </a:solidFill>
              </a:rPr>
              <a:t>Quality Assurance </a:t>
            </a:r>
            <a:r>
              <a:rPr lang="sr-Latn-RS" altLang="en-US" sz="3900" b="1" dirty="0" smtClean="0">
                <a:solidFill>
                  <a:schemeClr val="tx2"/>
                </a:solidFill>
              </a:rPr>
              <a:t>Committee</a:t>
            </a:r>
            <a:r>
              <a:rPr lang="en-US" altLang="en-US" sz="3900" b="1" dirty="0" smtClean="0">
                <a:solidFill>
                  <a:schemeClr val="tx2"/>
                </a:solidFill>
              </a:rPr>
              <a:t>: </a:t>
            </a:r>
            <a:r>
              <a:rPr lang="en-US" altLang="en-US" sz="3900" dirty="0" smtClean="0">
                <a:solidFill>
                  <a:schemeClr val="tx2"/>
                </a:solidFill>
              </a:rPr>
              <a:t>4 members (</a:t>
            </a:r>
            <a:r>
              <a:rPr lang="sr-Latn-RS" altLang="en-US" sz="3900" dirty="0" smtClean="0">
                <a:solidFill>
                  <a:schemeClr val="tx2"/>
                </a:solidFill>
              </a:rPr>
              <a:t>UNI, BOKU, MUHEC, OE</a:t>
            </a:r>
            <a:r>
              <a:rPr lang="en-US" altLang="en-US" sz="3900" dirty="0" smtClean="0">
                <a:solidFill>
                  <a:schemeClr val="tx2"/>
                </a:solidFill>
              </a:rPr>
              <a:t>)</a:t>
            </a:r>
            <a:endParaRPr lang="sr-Latn-RS" altLang="en-US" sz="3900" dirty="0" smtClean="0">
              <a:solidFill>
                <a:schemeClr val="tx2"/>
              </a:solidFill>
            </a:endParaRPr>
          </a:p>
          <a:p>
            <a:pPr marL="0" indent="0">
              <a:buNone/>
            </a:pPr>
            <a:r>
              <a:rPr lang="sr-Latn-RS" altLang="en-US" sz="3900" b="1" dirty="0" smtClean="0">
                <a:solidFill>
                  <a:schemeClr val="tx2"/>
                </a:solidFill>
              </a:rPr>
              <a:t>Mobility Strand Team</a:t>
            </a:r>
            <a:r>
              <a:rPr lang="en-US" altLang="en-US" sz="3900" b="1" dirty="0" smtClean="0">
                <a:solidFill>
                  <a:schemeClr val="tx2"/>
                </a:solidFill>
              </a:rPr>
              <a:t>: </a:t>
            </a:r>
            <a:r>
              <a:rPr lang="sr-Latn-RS" altLang="en-US" sz="3900" dirty="0" smtClean="0">
                <a:solidFill>
                  <a:schemeClr val="tx2"/>
                </a:solidFill>
              </a:rPr>
              <a:t>5</a:t>
            </a:r>
            <a:r>
              <a:rPr lang="en-US" altLang="en-US" sz="3900" dirty="0" smtClean="0">
                <a:solidFill>
                  <a:schemeClr val="tx2"/>
                </a:solidFill>
              </a:rPr>
              <a:t> members (</a:t>
            </a:r>
            <a:r>
              <a:rPr lang="sr-Latn-RS" altLang="en-US" sz="3900" dirty="0" smtClean="0">
                <a:solidFill>
                  <a:schemeClr val="tx2"/>
                </a:solidFill>
              </a:rPr>
              <a:t>UNI</a:t>
            </a:r>
            <a:r>
              <a:rPr lang="en-US" altLang="en-US" sz="3900" dirty="0" smtClean="0">
                <a:solidFill>
                  <a:schemeClr val="tx2"/>
                </a:solidFill>
              </a:rPr>
              <a:t>)</a:t>
            </a:r>
            <a:endParaRPr lang="sr-Latn-RS" altLang="en-US" sz="3900" dirty="0" smtClean="0">
              <a:solidFill>
                <a:schemeClr val="tx2"/>
              </a:solidFill>
            </a:endParaRPr>
          </a:p>
          <a:p>
            <a:pPr marL="0" indent="0">
              <a:buNone/>
            </a:pPr>
            <a:r>
              <a:rPr lang="en-US" altLang="en-US" sz="3900" b="1" dirty="0" smtClean="0">
                <a:solidFill>
                  <a:schemeClr val="tx2"/>
                </a:solidFill>
              </a:rPr>
              <a:t>Task Leaders:  </a:t>
            </a:r>
            <a:r>
              <a:rPr lang="en-US" altLang="en-US" sz="3800" dirty="0" smtClean="0">
                <a:solidFill>
                  <a:schemeClr val="tx2"/>
                </a:solidFill>
              </a:rPr>
              <a:t>from each institution involved in a particular WP</a:t>
            </a:r>
          </a:p>
          <a:p>
            <a:pPr marL="0" indent="0">
              <a:buNone/>
            </a:pPr>
            <a:endParaRPr lang="en-GB" b="1" dirty="0" smtClean="0">
              <a:solidFill>
                <a:schemeClr val="tx2"/>
              </a:solidFill>
            </a:endParaRPr>
          </a:p>
          <a:p>
            <a:pPr>
              <a:buNone/>
            </a:pPr>
            <a:endParaRPr lang="sr-Latn-RS" dirty="0" smtClean="0">
              <a:solidFill>
                <a:srgbClr val="002060"/>
              </a:solidFill>
              <a:latin typeface="Book Antiqua" panose="02040602050305030304" pitchFamily="18" charset="0"/>
            </a:endParaRPr>
          </a:p>
          <a:p>
            <a:endParaRPr lang="sr-Latn-RS" dirty="0" smtClean="0">
              <a:solidFill>
                <a:srgbClr val="002060"/>
              </a:solidFill>
              <a:latin typeface="Book Antiqua" panose="02040602050305030304" pitchFamily="18" charset="0"/>
            </a:endParaRPr>
          </a:p>
          <a:p>
            <a:endParaRPr lang="bs-Latn-BA"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bs-Latn-BA" sz="4000" b="1" dirty="0" smtClean="0">
                <a:solidFill>
                  <a:schemeClr val="tx2">
                    <a:lumMod val="60000"/>
                    <a:lumOff val="40000"/>
                  </a:schemeClr>
                </a:solidFill>
              </a:rPr>
              <a:t>Replacement in Steering Committee </a:t>
            </a:r>
            <a:endParaRPr lang="bs-Latn-BA" sz="4000" b="1"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pPr marL="0" indent="0" algn="just">
              <a:buNone/>
            </a:pPr>
            <a:r>
              <a:rPr lang="sr-Latn-RS" altLang="en-US" sz="3800" dirty="0" smtClean="0">
                <a:solidFill>
                  <a:schemeClr val="tx2"/>
                </a:solidFill>
              </a:rPr>
              <a:t>Instead of </a:t>
            </a:r>
            <a:r>
              <a:rPr lang="bs-Latn-BA" altLang="en-US" sz="3800" dirty="0" smtClean="0">
                <a:solidFill>
                  <a:schemeClr val="tx2"/>
                </a:solidFill>
              </a:rPr>
              <a:t>Prof. Dragana Kolarić (KPA), new member is Prof. Saša Mijalković (KPA).  </a:t>
            </a:r>
            <a:endParaRPr lang="en-US" altLang="en-US" sz="3800" dirty="0" smtClean="0">
              <a:solidFill>
                <a:schemeClr val="tx2"/>
              </a:solidFill>
            </a:endParaRPr>
          </a:p>
          <a:p>
            <a:pPr marL="0" indent="0">
              <a:buNone/>
            </a:pPr>
            <a:endParaRPr lang="sr-Latn-RS" b="1" dirty="0" smtClean="0">
              <a:solidFill>
                <a:schemeClr val="tx2"/>
              </a:solidFill>
            </a:endParaRPr>
          </a:p>
          <a:p>
            <a:pPr marL="0" indent="0">
              <a:buNone/>
            </a:pPr>
            <a:r>
              <a:rPr lang="en-US" b="1" dirty="0" err="1" smtClean="0">
                <a:solidFill>
                  <a:schemeClr val="tx2"/>
                </a:solidFill>
              </a:rPr>
              <a:t>Ammendment</a:t>
            </a:r>
            <a:r>
              <a:rPr lang="sr-Latn-RS" b="1" dirty="0" smtClean="0">
                <a:solidFill>
                  <a:schemeClr val="tx2"/>
                </a:solidFill>
              </a:rPr>
              <a:t> on ANNEX I - </a:t>
            </a:r>
            <a:r>
              <a:rPr lang="en-US" b="1" dirty="0" smtClean="0">
                <a:solidFill>
                  <a:schemeClr val="tx2"/>
                </a:solidFill>
              </a:rPr>
              <a:t>Decision on the </a:t>
            </a:r>
            <a:r>
              <a:rPr lang="sr-Latn-RS" b="1" dirty="0" smtClean="0">
                <a:solidFill>
                  <a:schemeClr val="tx2"/>
                </a:solidFill>
              </a:rPr>
              <a:t>f</a:t>
            </a:r>
            <a:r>
              <a:rPr lang="en-US" b="1" dirty="0" err="1" smtClean="0">
                <a:solidFill>
                  <a:schemeClr val="tx2"/>
                </a:solidFill>
              </a:rPr>
              <a:t>orming</a:t>
            </a:r>
            <a:r>
              <a:rPr lang="en-US" b="1" dirty="0" smtClean="0">
                <a:solidFill>
                  <a:schemeClr val="tx2"/>
                </a:solidFill>
              </a:rPr>
              <a:t> of </a:t>
            </a:r>
            <a:r>
              <a:rPr lang="en-US" b="1" dirty="0" err="1" smtClean="0">
                <a:solidFill>
                  <a:schemeClr val="tx2"/>
                </a:solidFill>
              </a:rPr>
              <a:t>NatRisk</a:t>
            </a:r>
            <a:r>
              <a:rPr lang="en-US" b="1" dirty="0" smtClean="0">
                <a:solidFill>
                  <a:schemeClr val="tx2"/>
                </a:solidFill>
              </a:rPr>
              <a:t> project management bodies</a:t>
            </a:r>
            <a:endParaRPr lang="en-GB" b="1" dirty="0" smtClean="0">
              <a:solidFill>
                <a:schemeClr val="tx2"/>
              </a:solidFill>
            </a:endParaRPr>
          </a:p>
          <a:p>
            <a:pPr>
              <a:buNone/>
            </a:pPr>
            <a:endParaRPr lang="sr-Latn-RS" dirty="0" smtClean="0">
              <a:solidFill>
                <a:srgbClr val="002060"/>
              </a:solidFill>
              <a:latin typeface="Book Antiqua" panose="02040602050305030304" pitchFamily="18" charset="0"/>
            </a:endParaRPr>
          </a:p>
          <a:p>
            <a:endParaRPr lang="sr-Latn-RS" dirty="0" smtClean="0">
              <a:solidFill>
                <a:srgbClr val="002060"/>
              </a:solidFill>
              <a:latin typeface="Book Antiqua" panose="02040602050305030304" pitchFamily="18" charset="0"/>
            </a:endParaRPr>
          </a:p>
          <a:p>
            <a:endParaRPr lang="bs-Latn-BA"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bs-Latn-BA" sz="4000" b="1" dirty="0" smtClean="0">
                <a:solidFill>
                  <a:schemeClr val="tx2">
                    <a:lumMod val="60000"/>
                    <a:lumOff val="40000"/>
                  </a:schemeClr>
                </a:solidFill>
              </a:rPr>
              <a:t>Project Management Committee</a:t>
            </a:r>
            <a:endParaRPr lang="bs-Latn-BA" sz="40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10" name="Table 9"/>
          <p:cNvGraphicFramePr>
            <a:graphicFrameLocks noGrp="1"/>
          </p:cNvGraphicFramePr>
          <p:nvPr/>
        </p:nvGraphicFramePr>
        <p:xfrm>
          <a:off x="609600" y="1828800"/>
          <a:ext cx="8305799" cy="3165228"/>
        </p:xfrm>
        <a:graphic>
          <a:graphicData uri="http://schemas.openxmlformats.org/drawingml/2006/table">
            <a:tbl>
              <a:tblPr>
                <a:tableStyleId>{35758FB7-9AC5-4552-8A53-C91805E547FA}</a:tableStyleId>
              </a:tblPr>
              <a:tblGrid>
                <a:gridCol w="553337"/>
                <a:gridCol w="2717502"/>
                <a:gridCol w="5034960"/>
              </a:tblGrid>
              <a:tr h="351692">
                <a:tc>
                  <a:txBody>
                    <a:bodyPr/>
                    <a:lstStyle/>
                    <a:p>
                      <a:pPr>
                        <a:spcAft>
                          <a:spcPts val="300"/>
                        </a:spcAft>
                      </a:pPr>
                      <a:r>
                        <a:rPr lang="bs-Latn-BA" sz="2000" b="1" dirty="0"/>
                        <a:t>No.</a:t>
                      </a:r>
                      <a:endParaRPr lang="en-US" sz="2000" b="1" dirty="0">
                        <a:latin typeface="Arial" pitchFamily="34" charset="0"/>
                        <a:ea typeface="Calibri"/>
                        <a:cs typeface="Arial" pitchFamily="34" charset="0"/>
                      </a:endParaRPr>
                    </a:p>
                  </a:txBody>
                  <a:tcPr marL="64979" marR="64979" marT="0" marB="0"/>
                </a:tc>
                <a:tc>
                  <a:txBody>
                    <a:bodyPr/>
                    <a:lstStyle/>
                    <a:p>
                      <a:pPr>
                        <a:spcAft>
                          <a:spcPts val="300"/>
                        </a:spcAft>
                      </a:pPr>
                      <a:r>
                        <a:rPr lang="bs-Latn-BA" sz="2000" b="1" dirty="0"/>
                        <a:t>Acronym</a:t>
                      </a:r>
                      <a:endParaRPr lang="en-US" sz="2000" b="1" dirty="0">
                        <a:latin typeface="Arial" pitchFamily="34" charset="0"/>
                        <a:ea typeface="Calibri"/>
                        <a:cs typeface="Arial" pitchFamily="34" charset="0"/>
                      </a:endParaRPr>
                    </a:p>
                  </a:txBody>
                  <a:tcPr marL="64979" marR="64979" marT="0" marB="0"/>
                </a:tc>
                <a:tc>
                  <a:txBody>
                    <a:bodyPr/>
                    <a:lstStyle/>
                    <a:p>
                      <a:pPr>
                        <a:spcAft>
                          <a:spcPts val="300"/>
                        </a:spcAft>
                      </a:pPr>
                      <a:r>
                        <a:rPr lang="bs-Latn-BA" sz="2000" b="1" dirty="0"/>
                        <a:t>Name</a:t>
                      </a:r>
                      <a:endParaRPr lang="en-US" sz="2000" b="1" dirty="0">
                        <a:latin typeface="Arial" pitchFamily="34" charset="0"/>
                        <a:ea typeface="Calibri"/>
                        <a:cs typeface="Arial" pitchFamily="34" charset="0"/>
                      </a:endParaRPr>
                    </a:p>
                  </a:txBody>
                  <a:tcPr marL="64979" marR="64979" marT="0" marB="0"/>
                </a:tc>
              </a:tr>
              <a:tr h="351692">
                <a:tc>
                  <a:txBody>
                    <a:bodyPr/>
                    <a:lstStyle/>
                    <a:p>
                      <a:pPr>
                        <a:spcAft>
                          <a:spcPts val="300"/>
                        </a:spcAft>
                      </a:pPr>
                      <a:r>
                        <a:rPr lang="bs-Latn-BA" sz="2000"/>
                        <a:t>1</a:t>
                      </a:r>
                      <a:endParaRPr lang="en-US" sz="2000">
                        <a:latin typeface="Arial" pitchFamily="34" charset="0"/>
                        <a:ea typeface="Calibri"/>
                        <a:cs typeface="Arial" pitchFamily="34" charset="0"/>
                      </a:endParaRPr>
                    </a:p>
                  </a:txBody>
                  <a:tcPr marL="64979" marR="64979" marT="0" marB="0"/>
                </a:tc>
                <a:tc>
                  <a:txBody>
                    <a:bodyPr/>
                    <a:lstStyle/>
                    <a:p>
                      <a:pPr>
                        <a:spcAft>
                          <a:spcPts val="300"/>
                        </a:spcAft>
                      </a:pPr>
                      <a:r>
                        <a:rPr lang="bs-Latn-BA" sz="2000" dirty="0"/>
                        <a:t>UNI</a:t>
                      </a:r>
                      <a:endParaRPr lang="en-US" sz="2000" dirty="0">
                        <a:latin typeface="Arial" pitchFamily="34" charset="0"/>
                        <a:ea typeface="Calibri"/>
                        <a:cs typeface="Arial" pitchFamily="34" charset="0"/>
                      </a:endParaRPr>
                    </a:p>
                  </a:txBody>
                  <a:tcPr marL="64979" marR="64979" marT="0" marB="0"/>
                </a:tc>
                <a:tc>
                  <a:txBody>
                    <a:bodyPr/>
                    <a:lstStyle/>
                    <a:p>
                      <a:pPr>
                        <a:spcAft>
                          <a:spcPts val="300"/>
                        </a:spcAft>
                      </a:pPr>
                      <a:r>
                        <a:rPr lang="bs-Latn-BA" sz="2000" dirty="0" smtClean="0"/>
                        <a:t>Assis. Prof</a:t>
                      </a:r>
                      <a:r>
                        <a:rPr lang="bs-Latn-BA" sz="2000" dirty="0"/>
                        <a:t>. </a:t>
                      </a:r>
                      <a:r>
                        <a:rPr lang="bs-Latn-BA" sz="2000" dirty="0" smtClean="0"/>
                        <a:t>Milan Gocić, Project Coordinator</a:t>
                      </a:r>
                      <a:endParaRPr lang="en-US" sz="2000" dirty="0">
                        <a:latin typeface="Arial" pitchFamily="34" charset="0"/>
                        <a:ea typeface="Calibri"/>
                        <a:cs typeface="Arial" pitchFamily="34" charset="0"/>
                      </a:endParaRPr>
                    </a:p>
                  </a:txBody>
                  <a:tcPr marL="64979" marR="64979" marT="0" marB="0"/>
                </a:tc>
              </a:tr>
              <a:tr h="351692">
                <a:tc>
                  <a:txBody>
                    <a:bodyPr/>
                    <a:lstStyle/>
                    <a:p>
                      <a:pPr>
                        <a:spcAft>
                          <a:spcPts val="300"/>
                        </a:spcAft>
                      </a:pPr>
                      <a:r>
                        <a:rPr lang="bs-Latn-BA" sz="2000"/>
                        <a:t>2</a:t>
                      </a:r>
                      <a:endParaRPr lang="en-US" sz="2000">
                        <a:latin typeface="Arial" pitchFamily="34" charset="0"/>
                        <a:ea typeface="Calibri"/>
                        <a:cs typeface="Arial" pitchFamily="34" charset="0"/>
                      </a:endParaRPr>
                    </a:p>
                  </a:txBody>
                  <a:tcPr marL="64979" marR="64979" marT="0" marB="0"/>
                </a:tc>
                <a:tc>
                  <a:txBody>
                    <a:bodyPr/>
                    <a:lstStyle/>
                    <a:p>
                      <a:pPr>
                        <a:spcAft>
                          <a:spcPts val="300"/>
                        </a:spcAft>
                      </a:pPr>
                      <a:r>
                        <a:rPr lang="bs-Latn-BA" sz="2000" dirty="0">
                          <a:latin typeface="+mn-lt"/>
                          <a:ea typeface="Calibri"/>
                          <a:cs typeface="Arial" pitchFamily="34" charset="0"/>
                        </a:rPr>
                        <a:t>BOKU</a:t>
                      </a:r>
                      <a:endParaRPr lang="en-US" sz="2000" dirty="0">
                        <a:latin typeface="+mn-lt"/>
                        <a:ea typeface="Calibri"/>
                        <a:cs typeface="Arial" pitchFamily="34" charset="0"/>
                      </a:endParaRPr>
                    </a:p>
                  </a:txBody>
                  <a:tcPr marL="68580" marR="68580" marT="0" marB="0"/>
                </a:tc>
                <a:tc>
                  <a:txBody>
                    <a:bodyPr/>
                    <a:lstStyle/>
                    <a:p>
                      <a:pPr>
                        <a:spcAft>
                          <a:spcPts val="300"/>
                        </a:spcAft>
                      </a:pPr>
                      <a:r>
                        <a:rPr lang="bs-Latn-BA" sz="2000" dirty="0" smtClean="0">
                          <a:latin typeface="+mn-lt"/>
                          <a:ea typeface="Calibri"/>
                          <a:cs typeface="Arial" pitchFamily="34" charset="0"/>
                        </a:rPr>
                        <a:t>Assoc. Prof. </a:t>
                      </a:r>
                      <a:r>
                        <a:rPr lang="bs-Latn-BA" sz="2000" dirty="0">
                          <a:latin typeface="+mn-lt"/>
                          <a:ea typeface="Calibri"/>
                          <a:cs typeface="Arial" pitchFamily="34" charset="0"/>
                        </a:rPr>
                        <a:t>Michael </a:t>
                      </a:r>
                      <a:r>
                        <a:rPr lang="bs-Latn-BA" sz="2000" dirty="0" smtClean="0">
                          <a:latin typeface="+mn-lt"/>
                          <a:ea typeface="Calibri"/>
                          <a:cs typeface="Arial" pitchFamily="34" charset="0"/>
                        </a:rPr>
                        <a:t>Tritthart, WP1 Leader</a:t>
                      </a:r>
                      <a:endParaRPr lang="en-US" sz="2000" dirty="0">
                        <a:latin typeface="+mn-lt"/>
                        <a:ea typeface="Calibri"/>
                        <a:cs typeface="Arial" pitchFamily="34" charset="0"/>
                      </a:endParaRPr>
                    </a:p>
                  </a:txBody>
                  <a:tcPr marL="68580" marR="68580" marT="0" marB="0"/>
                </a:tc>
              </a:tr>
              <a:tr h="351692">
                <a:tc>
                  <a:txBody>
                    <a:bodyPr/>
                    <a:lstStyle/>
                    <a:p>
                      <a:pPr>
                        <a:spcAft>
                          <a:spcPts val="300"/>
                        </a:spcAft>
                      </a:pPr>
                      <a:r>
                        <a:rPr lang="bs-Latn-BA" sz="2000"/>
                        <a:t>3</a:t>
                      </a:r>
                      <a:endParaRPr lang="en-US" sz="2000">
                        <a:latin typeface="Arial" pitchFamily="34" charset="0"/>
                        <a:ea typeface="Calibri"/>
                        <a:cs typeface="Arial" pitchFamily="34" charset="0"/>
                      </a:endParaRPr>
                    </a:p>
                  </a:txBody>
                  <a:tcPr marL="64979" marR="64979" marT="0" marB="0"/>
                </a:tc>
                <a:tc>
                  <a:txBody>
                    <a:bodyPr/>
                    <a:lstStyle/>
                    <a:p>
                      <a:pPr>
                        <a:spcAft>
                          <a:spcPts val="300"/>
                        </a:spcAft>
                      </a:pPr>
                      <a:r>
                        <a:rPr lang="bs-Latn-BA" sz="2000" dirty="0">
                          <a:latin typeface="+mn-lt"/>
                          <a:ea typeface="Calibri"/>
                          <a:cs typeface="Arial" pitchFamily="34" charset="0"/>
                        </a:rPr>
                        <a:t>UNIME</a:t>
                      </a:r>
                      <a:endParaRPr lang="en-US" sz="2000" dirty="0">
                        <a:latin typeface="+mn-lt"/>
                        <a:ea typeface="Calibri"/>
                        <a:cs typeface="Arial" pitchFamily="34" charset="0"/>
                      </a:endParaRPr>
                    </a:p>
                  </a:txBody>
                  <a:tcPr marL="68580" marR="68580" marT="0" marB="0"/>
                </a:tc>
                <a:tc>
                  <a:txBody>
                    <a:bodyPr/>
                    <a:lstStyle/>
                    <a:p>
                      <a:pPr>
                        <a:spcAft>
                          <a:spcPts val="300"/>
                        </a:spcAft>
                      </a:pPr>
                      <a:r>
                        <a:rPr lang="bs-Latn-BA" sz="2000" dirty="0">
                          <a:latin typeface="+mn-lt"/>
                          <a:ea typeface="Calibri"/>
                          <a:cs typeface="Arial" pitchFamily="34" charset="0"/>
                        </a:rPr>
                        <a:t>Prof. </a:t>
                      </a:r>
                      <a:r>
                        <a:rPr lang="bs-Latn-BA" sz="2000" dirty="0" smtClean="0">
                          <a:latin typeface="+mn-lt"/>
                          <a:ea typeface="Calibri"/>
                          <a:cs typeface="Arial" pitchFamily="34" charset="0"/>
                        </a:rPr>
                        <a:t>Giuseppe </a:t>
                      </a:r>
                      <a:r>
                        <a:rPr lang="bs-Latn-BA" sz="2000" dirty="0">
                          <a:latin typeface="+mn-lt"/>
                          <a:ea typeface="Calibri"/>
                          <a:cs typeface="Arial" pitchFamily="34" charset="0"/>
                        </a:rPr>
                        <a:t>Tito </a:t>
                      </a:r>
                      <a:r>
                        <a:rPr lang="bs-Latn-BA" sz="2000" dirty="0" smtClean="0">
                          <a:latin typeface="+mn-lt"/>
                          <a:ea typeface="Calibri"/>
                          <a:cs typeface="Arial" pitchFamily="34" charset="0"/>
                        </a:rPr>
                        <a:t>Aronica, WP2 Leader</a:t>
                      </a:r>
                      <a:endParaRPr lang="en-US" sz="2000" dirty="0">
                        <a:latin typeface="+mn-lt"/>
                        <a:ea typeface="Calibri"/>
                        <a:cs typeface="Arial" pitchFamily="34" charset="0"/>
                      </a:endParaRPr>
                    </a:p>
                  </a:txBody>
                  <a:tcPr marL="68580" marR="68580" marT="0" marB="0"/>
                </a:tc>
              </a:tr>
              <a:tr h="351692">
                <a:tc>
                  <a:txBody>
                    <a:bodyPr/>
                    <a:lstStyle/>
                    <a:p>
                      <a:pPr>
                        <a:spcAft>
                          <a:spcPts val="300"/>
                        </a:spcAft>
                      </a:pPr>
                      <a:r>
                        <a:rPr lang="bs-Latn-BA" sz="2000" dirty="0"/>
                        <a:t>4</a:t>
                      </a:r>
                      <a:endParaRPr lang="en-US" sz="2000" dirty="0">
                        <a:latin typeface="Arial" pitchFamily="34" charset="0"/>
                        <a:ea typeface="Calibri"/>
                        <a:cs typeface="Arial" pitchFamily="34" charset="0"/>
                      </a:endParaRPr>
                    </a:p>
                  </a:txBody>
                  <a:tcPr marL="64979" marR="64979" marT="0" marB="0"/>
                </a:tc>
                <a:tc>
                  <a:txBody>
                    <a:bodyPr/>
                    <a:lstStyle/>
                    <a:p>
                      <a:pPr>
                        <a:spcAft>
                          <a:spcPts val="300"/>
                        </a:spcAft>
                      </a:pPr>
                      <a:r>
                        <a:rPr lang="bs-Latn-BA" sz="2000" dirty="0">
                          <a:latin typeface="+mn-lt"/>
                          <a:ea typeface="Calibri"/>
                          <a:cs typeface="Arial" pitchFamily="34" charset="0"/>
                        </a:rPr>
                        <a:t>UNID</a:t>
                      </a:r>
                      <a:endParaRPr lang="en-US" sz="2000" dirty="0">
                        <a:latin typeface="+mn-lt"/>
                        <a:ea typeface="Calibri"/>
                        <a:cs typeface="Arial" pitchFamily="34" charset="0"/>
                      </a:endParaRPr>
                    </a:p>
                  </a:txBody>
                  <a:tcPr marL="68580" marR="68580" marT="0" marB="0"/>
                </a:tc>
                <a:tc>
                  <a:txBody>
                    <a:bodyPr/>
                    <a:lstStyle/>
                    <a:p>
                      <a:pPr>
                        <a:spcAft>
                          <a:spcPts val="300"/>
                        </a:spcAft>
                      </a:pPr>
                      <a:r>
                        <a:rPr lang="bs-Latn-BA" sz="2000" dirty="0">
                          <a:latin typeface="+mn-lt"/>
                          <a:ea typeface="Calibri"/>
                          <a:cs typeface="Arial" pitchFamily="34" charset="0"/>
                        </a:rPr>
                        <a:t>Prof. </a:t>
                      </a:r>
                      <a:r>
                        <a:rPr lang="bs-Latn-BA" sz="2000" dirty="0" smtClean="0">
                          <a:latin typeface="+mn-lt"/>
                          <a:ea typeface="Calibri"/>
                          <a:cs typeface="Arial" pitchFamily="34" charset="0"/>
                        </a:rPr>
                        <a:t>Miroslav Talijan, WP3 Leader</a:t>
                      </a:r>
                      <a:endParaRPr lang="en-US" sz="2000" dirty="0">
                        <a:latin typeface="+mn-lt"/>
                        <a:ea typeface="Calibri"/>
                        <a:cs typeface="Arial" pitchFamily="34" charset="0"/>
                      </a:endParaRPr>
                    </a:p>
                  </a:txBody>
                  <a:tcPr marL="68580" marR="68580" marT="0" marB="0"/>
                </a:tc>
              </a:tr>
              <a:tr h="351692">
                <a:tc>
                  <a:txBody>
                    <a:bodyPr/>
                    <a:lstStyle/>
                    <a:p>
                      <a:pPr>
                        <a:spcAft>
                          <a:spcPts val="300"/>
                        </a:spcAft>
                      </a:pPr>
                      <a:r>
                        <a:rPr lang="bs-Latn-BA" sz="2000"/>
                        <a:t>5</a:t>
                      </a:r>
                      <a:endParaRPr lang="en-US" sz="2000">
                        <a:latin typeface="Arial" pitchFamily="34" charset="0"/>
                        <a:ea typeface="Calibri"/>
                        <a:cs typeface="Arial" pitchFamily="34" charset="0"/>
                      </a:endParaRPr>
                    </a:p>
                  </a:txBody>
                  <a:tcPr marL="64979" marR="64979" marT="0" marB="0"/>
                </a:tc>
                <a:tc>
                  <a:txBody>
                    <a:bodyPr/>
                    <a:lstStyle/>
                    <a:p>
                      <a:pPr>
                        <a:spcAft>
                          <a:spcPts val="300"/>
                        </a:spcAft>
                      </a:pPr>
                      <a:r>
                        <a:rPr lang="bs-Latn-BA" sz="2000">
                          <a:latin typeface="+mn-lt"/>
                          <a:ea typeface="Calibri"/>
                          <a:cs typeface="Arial" pitchFamily="34" charset="0"/>
                        </a:rPr>
                        <a:t>UNSA</a:t>
                      </a:r>
                      <a:endParaRPr lang="en-US" sz="2000">
                        <a:latin typeface="+mn-lt"/>
                        <a:ea typeface="Calibri"/>
                        <a:cs typeface="Arial" pitchFamily="34" charset="0"/>
                      </a:endParaRPr>
                    </a:p>
                  </a:txBody>
                  <a:tcPr marL="68580" marR="68580" marT="0" marB="0"/>
                </a:tc>
                <a:tc>
                  <a:txBody>
                    <a:bodyPr/>
                    <a:lstStyle/>
                    <a:p>
                      <a:pPr>
                        <a:spcAft>
                          <a:spcPts val="300"/>
                        </a:spcAft>
                      </a:pPr>
                      <a:r>
                        <a:rPr lang="bs-Latn-BA" sz="2000" dirty="0" smtClean="0">
                          <a:latin typeface="+mn-lt"/>
                          <a:ea typeface="Calibri"/>
                          <a:cs typeface="Arial" pitchFamily="34" charset="0"/>
                        </a:rPr>
                        <a:t>Assoc. Prof. </a:t>
                      </a:r>
                      <a:r>
                        <a:rPr lang="bs-Latn-BA" sz="2000" dirty="0">
                          <a:latin typeface="+mn-lt"/>
                          <a:ea typeface="Calibri"/>
                          <a:cs typeface="Arial" pitchFamily="34" charset="0"/>
                        </a:rPr>
                        <a:t>Emina </a:t>
                      </a:r>
                      <a:r>
                        <a:rPr lang="bs-Latn-BA" sz="2000" dirty="0" smtClean="0">
                          <a:latin typeface="+mn-lt"/>
                          <a:ea typeface="Calibri"/>
                          <a:cs typeface="Arial" pitchFamily="34" charset="0"/>
                        </a:rPr>
                        <a:t>Hadžić, WP4 Leader</a:t>
                      </a:r>
                      <a:endParaRPr lang="en-US" sz="2000" dirty="0">
                        <a:latin typeface="+mn-lt"/>
                        <a:ea typeface="Calibri"/>
                        <a:cs typeface="Arial" pitchFamily="34" charset="0"/>
                      </a:endParaRPr>
                    </a:p>
                  </a:txBody>
                  <a:tcPr marL="68580" marR="68580" marT="0" marB="0"/>
                </a:tc>
              </a:tr>
              <a:tr h="351692">
                <a:tc>
                  <a:txBody>
                    <a:bodyPr/>
                    <a:lstStyle/>
                    <a:p>
                      <a:pPr>
                        <a:spcAft>
                          <a:spcPts val="300"/>
                        </a:spcAft>
                      </a:pPr>
                      <a:r>
                        <a:rPr lang="bs-Latn-BA" sz="2000"/>
                        <a:t>6</a:t>
                      </a:r>
                      <a:endParaRPr lang="en-US" sz="2000">
                        <a:latin typeface="Arial" pitchFamily="34" charset="0"/>
                        <a:ea typeface="Calibri"/>
                        <a:cs typeface="Arial" pitchFamily="34" charset="0"/>
                      </a:endParaRPr>
                    </a:p>
                  </a:txBody>
                  <a:tcPr marL="64979" marR="64979" marT="0" marB="0"/>
                </a:tc>
                <a:tc>
                  <a:txBody>
                    <a:bodyPr/>
                    <a:lstStyle/>
                    <a:p>
                      <a:pPr>
                        <a:spcAft>
                          <a:spcPts val="300"/>
                        </a:spcAft>
                      </a:pPr>
                      <a:r>
                        <a:rPr lang="bs-Latn-BA" sz="2000">
                          <a:latin typeface="+mn-lt"/>
                          <a:ea typeface="Calibri"/>
                          <a:cs typeface="Arial" pitchFamily="34" charset="0"/>
                        </a:rPr>
                        <a:t>MUHEC</a:t>
                      </a:r>
                      <a:endParaRPr lang="en-US" sz="2000">
                        <a:latin typeface="+mn-lt"/>
                        <a:ea typeface="Calibri"/>
                        <a:cs typeface="Arial" pitchFamily="34" charset="0"/>
                      </a:endParaRPr>
                    </a:p>
                  </a:txBody>
                  <a:tcPr marL="68580" marR="68580" marT="0" marB="0"/>
                </a:tc>
                <a:tc>
                  <a:txBody>
                    <a:bodyPr/>
                    <a:lstStyle/>
                    <a:p>
                      <a:pPr>
                        <a:spcAft>
                          <a:spcPts val="300"/>
                        </a:spcAft>
                      </a:pPr>
                      <a:r>
                        <a:rPr lang="bs-Latn-BA" sz="2000" dirty="0" smtClean="0">
                          <a:latin typeface="+mn-lt"/>
                          <a:ea typeface="Calibri"/>
                          <a:cs typeface="Arial" pitchFamily="34" charset="0"/>
                        </a:rPr>
                        <a:t>Prof. </a:t>
                      </a:r>
                      <a:r>
                        <a:rPr lang="bs-Latn-BA" sz="2000" dirty="0">
                          <a:latin typeface="+mn-lt"/>
                          <a:ea typeface="Calibri"/>
                          <a:cs typeface="Arial" pitchFamily="34" charset="0"/>
                        </a:rPr>
                        <a:t>Sally </a:t>
                      </a:r>
                      <a:r>
                        <a:rPr lang="bs-Latn-BA" sz="2000" dirty="0" smtClean="0">
                          <a:latin typeface="+mn-lt"/>
                          <a:ea typeface="Calibri"/>
                          <a:cs typeface="Arial" pitchFamily="34" charset="0"/>
                        </a:rPr>
                        <a:t>Priest, WP5 Leader</a:t>
                      </a:r>
                      <a:endParaRPr lang="en-US" sz="2000" dirty="0">
                        <a:latin typeface="+mn-lt"/>
                        <a:ea typeface="Calibri"/>
                        <a:cs typeface="Arial" pitchFamily="34" charset="0"/>
                      </a:endParaRPr>
                    </a:p>
                  </a:txBody>
                  <a:tcPr marL="68580" marR="68580" marT="0" marB="0"/>
                </a:tc>
              </a:tr>
              <a:tr h="351692">
                <a:tc>
                  <a:txBody>
                    <a:bodyPr/>
                    <a:lstStyle/>
                    <a:p>
                      <a:pPr>
                        <a:spcAft>
                          <a:spcPts val="300"/>
                        </a:spcAft>
                      </a:pPr>
                      <a:r>
                        <a:rPr lang="bs-Latn-BA" sz="2000"/>
                        <a:t>7</a:t>
                      </a:r>
                      <a:endParaRPr lang="en-US" sz="2000">
                        <a:latin typeface="Arial" pitchFamily="34" charset="0"/>
                        <a:ea typeface="Calibri"/>
                        <a:cs typeface="Arial" pitchFamily="34" charset="0"/>
                      </a:endParaRPr>
                    </a:p>
                  </a:txBody>
                  <a:tcPr marL="64979" marR="64979" marT="0" marB="0"/>
                </a:tc>
                <a:tc>
                  <a:txBody>
                    <a:bodyPr/>
                    <a:lstStyle/>
                    <a:p>
                      <a:pPr>
                        <a:spcAft>
                          <a:spcPts val="300"/>
                        </a:spcAft>
                      </a:pPr>
                      <a:r>
                        <a:rPr lang="bs-Latn-BA" sz="2000">
                          <a:latin typeface="+mn-lt"/>
                          <a:ea typeface="Calibri"/>
                          <a:cs typeface="Arial" pitchFamily="34" charset="0"/>
                        </a:rPr>
                        <a:t>UNI</a:t>
                      </a:r>
                      <a:endParaRPr lang="en-US" sz="2000">
                        <a:latin typeface="+mn-lt"/>
                        <a:ea typeface="Calibri"/>
                        <a:cs typeface="Arial" pitchFamily="34" charset="0"/>
                      </a:endParaRPr>
                    </a:p>
                  </a:txBody>
                  <a:tcPr marL="68580" marR="68580" marT="0" marB="0"/>
                </a:tc>
                <a:tc>
                  <a:txBody>
                    <a:bodyPr/>
                    <a:lstStyle/>
                    <a:p>
                      <a:pPr>
                        <a:spcAft>
                          <a:spcPts val="300"/>
                        </a:spcAft>
                      </a:pPr>
                      <a:r>
                        <a:rPr lang="bs-Latn-BA" sz="2000" dirty="0">
                          <a:latin typeface="+mn-lt"/>
                          <a:ea typeface="Calibri"/>
                          <a:cs typeface="Arial" pitchFamily="34" charset="0"/>
                        </a:rPr>
                        <a:t>Prof. </a:t>
                      </a:r>
                      <a:r>
                        <a:rPr lang="bs-Latn-BA" sz="2000" dirty="0" smtClean="0">
                          <a:latin typeface="+mn-lt"/>
                          <a:ea typeface="Calibri"/>
                          <a:cs typeface="Arial" pitchFamily="34" charset="0"/>
                        </a:rPr>
                        <a:t>Dejan Rančić, WP6 Leader</a:t>
                      </a:r>
                      <a:endParaRPr lang="en-US" sz="2000" dirty="0">
                        <a:latin typeface="+mn-lt"/>
                        <a:ea typeface="Calibri"/>
                        <a:cs typeface="Arial" pitchFamily="34" charset="0"/>
                      </a:endParaRPr>
                    </a:p>
                  </a:txBody>
                  <a:tcPr marL="68580" marR="68580" marT="0" marB="0"/>
                </a:tc>
              </a:tr>
              <a:tr h="351692">
                <a:tc>
                  <a:txBody>
                    <a:bodyPr/>
                    <a:lstStyle/>
                    <a:p>
                      <a:pPr>
                        <a:spcAft>
                          <a:spcPts val="300"/>
                        </a:spcAft>
                      </a:pPr>
                      <a:r>
                        <a:rPr lang="bs-Latn-BA" sz="2000"/>
                        <a:t>8</a:t>
                      </a:r>
                      <a:endParaRPr lang="en-US" sz="2000">
                        <a:latin typeface="Arial" pitchFamily="34" charset="0"/>
                        <a:ea typeface="Calibri"/>
                        <a:cs typeface="Arial" pitchFamily="34" charset="0"/>
                      </a:endParaRPr>
                    </a:p>
                  </a:txBody>
                  <a:tcPr marL="64979" marR="64979" marT="0" marB="0"/>
                </a:tc>
                <a:tc>
                  <a:txBody>
                    <a:bodyPr/>
                    <a:lstStyle/>
                    <a:p>
                      <a:pPr>
                        <a:spcAft>
                          <a:spcPts val="300"/>
                        </a:spcAft>
                      </a:pPr>
                      <a:r>
                        <a:rPr lang="bs-Latn-BA" sz="2000">
                          <a:latin typeface="+mn-lt"/>
                          <a:ea typeface="Calibri"/>
                          <a:cs typeface="Arial" pitchFamily="34" charset="0"/>
                        </a:rPr>
                        <a:t>UNI</a:t>
                      </a:r>
                      <a:endParaRPr lang="en-US" sz="2000">
                        <a:latin typeface="+mn-lt"/>
                        <a:ea typeface="Calibri"/>
                        <a:cs typeface="Arial" pitchFamily="34" charset="0"/>
                      </a:endParaRPr>
                    </a:p>
                  </a:txBody>
                  <a:tcPr marL="68580" marR="68580" marT="0" marB="0"/>
                </a:tc>
                <a:tc>
                  <a:txBody>
                    <a:bodyPr/>
                    <a:lstStyle/>
                    <a:p>
                      <a:pPr>
                        <a:spcAft>
                          <a:spcPts val="300"/>
                        </a:spcAft>
                      </a:pPr>
                      <a:r>
                        <a:rPr lang="bs-Latn-BA" sz="2000" dirty="0">
                          <a:latin typeface="+mn-lt"/>
                          <a:ea typeface="Calibri"/>
                          <a:cs typeface="Arial" pitchFamily="34" charset="0"/>
                        </a:rPr>
                        <a:t>Prof. </a:t>
                      </a:r>
                      <a:r>
                        <a:rPr lang="bs-Latn-BA" sz="2000" dirty="0" smtClean="0">
                          <a:latin typeface="+mn-lt"/>
                          <a:ea typeface="Calibri"/>
                          <a:cs typeface="Arial" pitchFamily="34" charset="0"/>
                        </a:rPr>
                        <a:t>Slaviša Trajković, WP7 Leader</a:t>
                      </a:r>
                      <a:endParaRPr lang="en-US" sz="2000" dirty="0">
                        <a:latin typeface="+mn-lt"/>
                        <a:ea typeface="Calibri"/>
                        <a:cs typeface="Arial" pitchFamily="34" charset="0"/>
                      </a:endParaRPr>
                    </a:p>
                  </a:txBody>
                  <a:tcPr marL="68580" marR="68580" marT="0" marB="0"/>
                </a:tc>
              </a:tr>
            </a:tbl>
          </a:graphicData>
        </a:graphic>
      </p:graphicFrame>
      <p:sp>
        <p:nvSpPr>
          <p:cNvPr id="13" name="Rectangle 12"/>
          <p:cNvSpPr/>
          <p:nvPr/>
        </p:nvSpPr>
        <p:spPr>
          <a:xfrm>
            <a:off x="609600" y="5334000"/>
            <a:ext cx="8153400" cy="830997"/>
          </a:xfrm>
          <a:prstGeom prst="rect">
            <a:avLst/>
          </a:prstGeom>
        </p:spPr>
        <p:txBody>
          <a:bodyPr wrap="square">
            <a:spAutoFit/>
          </a:bodyPr>
          <a:lstStyle/>
          <a:p>
            <a:r>
              <a:rPr lang="en-US" sz="2400" b="1" dirty="0" err="1" smtClean="0">
                <a:solidFill>
                  <a:schemeClr val="tx2"/>
                </a:solidFill>
              </a:rPr>
              <a:t>Ammendment</a:t>
            </a:r>
            <a:r>
              <a:rPr lang="sr-Latn-RS" sz="2400" b="1" dirty="0" smtClean="0">
                <a:solidFill>
                  <a:schemeClr val="tx2"/>
                </a:solidFill>
              </a:rPr>
              <a:t> on ANNEX I - </a:t>
            </a:r>
            <a:r>
              <a:rPr lang="en-US" sz="2400" b="1" dirty="0" smtClean="0">
                <a:solidFill>
                  <a:schemeClr val="tx2"/>
                </a:solidFill>
              </a:rPr>
              <a:t>Decision on the </a:t>
            </a:r>
            <a:r>
              <a:rPr lang="sr-Latn-RS" sz="2400" b="1" dirty="0" smtClean="0">
                <a:solidFill>
                  <a:schemeClr val="tx2"/>
                </a:solidFill>
              </a:rPr>
              <a:t>f</a:t>
            </a:r>
            <a:r>
              <a:rPr lang="en-US" sz="2400" b="1" dirty="0" err="1" smtClean="0">
                <a:solidFill>
                  <a:schemeClr val="tx2"/>
                </a:solidFill>
              </a:rPr>
              <a:t>orming</a:t>
            </a:r>
            <a:r>
              <a:rPr lang="en-US" sz="2400" b="1" dirty="0" smtClean="0">
                <a:solidFill>
                  <a:schemeClr val="tx2"/>
                </a:solidFill>
              </a:rPr>
              <a:t> of </a:t>
            </a:r>
            <a:r>
              <a:rPr lang="en-US" sz="2400" b="1" dirty="0" err="1" smtClean="0">
                <a:solidFill>
                  <a:schemeClr val="tx2"/>
                </a:solidFill>
              </a:rPr>
              <a:t>NatRisk</a:t>
            </a:r>
            <a:r>
              <a:rPr lang="en-US" sz="2400" b="1" dirty="0" smtClean="0">
                <a:solidFill>
                  <a:schemeClr val="tx2"/>
                </a:solidFill>
              </a:rPr>
              <a:t> project management bodies</a:t>
            </a:r>
            <a:endParaRPr lang="en-GB" sz="2400" b="1" dirty="0" smtClean="0">
              <a:solidFill>
                <a:schemeClr val="tx2"/>
              </a:solidFill>
            </a:endParaRPr>
          </a:p>
        </p:txBody>
      </p:sp>
    </p:spTree>
    <p:extLst>
      <p:ext uri="{BB962C8B-B14F-4D97-AF65-F5344CB8AC3E}">
        <p14:creationId xmlns="" xmlns:p14="http://schemas.microsoft.com/office/powerpoint/2010/main" val="51828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326</Words>
  <Application>Microsoft Office PowerPoint</Application>
  <PresentationFormat>On-screen Show (4:3)</PresentationFormat>
  <Paragraphs>77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Development of master curricula for natural disasters risk management in Western Balkan countries</vt:lpstr>
      <vt:lpstr>Slide 2</vt:lpstr>
      <vt:lpstr>Project management structure</vt:lpstr>
      <vt:lpstr>Project management structure</vt:lpstr>
      <vt:lpstr>Project management structure</vt:lpstr>
      <vt:lpstr>NatRisk Management Structure</vt:lpstr>
      <vt:lpstr>Replacement in Steering Committee </vt:lpstr>
      <vt:lpstr>Project Management Committee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33</cp:revision>
  <dcterms:created xsi:type="dcterms:W3CDTF">2006-08-16T00:00:00Z</dcterms:created>
  <dcterms:modified xsi:type="dcterms:W3CDTF">2017-04-03T15:42:03Z</dcterms:modified>
</cp:coreProperties>
</file>